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5" r:id="rId4"/>
    <p:sldId id="258" r:id="rId5"/>
    <p:sldId id="259" r:id="rId6"/>
    <p:sldId id="264" r:id="rId7"/>
    <p:sldId id="266" r:id="rId8"/>
    <p:sldId id="267" r:id="rId9"/>
    <p:sldId id="268" r:id="rId10"/>
    <p:sldId id="260" r:id="rId11"/>
    <p:sldId id="261" r:id="rId12"/>
    <p:sldId id="262" r:id="rId13"/>
    <p:sldId id="263"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37" autoAdjust="0"/>
    <p:restoredTop sz="86491" autoAdjust="0"/>
  </p:normalViewPr>
  <p:slideViewPr>
    <p:cSldViewPr>
      <p:cViewPr>
        <p:scale>
          <a:sx n="66" d="100"/>
          <a:sy n="66" d="100"/>
        </p:scale>
        <p:origin x="-1746"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907B76D-FBF8-469B-B06F-D31A9006C6D9}" type="datetimeFigureOut">
              <a:rPr lang="en-US" smtClean="0"/>
              <a:pPr/>
              <a:t>11/19/2009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7780892-CD01-4DBC-BE4C-2C536A02A9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780892-CD01-4DBC-BE4C-2C536A02A97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E0E7F4-F2FC-4F13-A72D-17266B19119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6BADF-4804-415D-8D8E-1ED139823C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0E7F4-F2FC-4F13-A72D-17266B191191}" type="datetimeFigureOut">
              <a:rPr lang="en-US" smtClean="0"/>
              <a:pPr/>
              <a:t>11/19/2009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6BADF-4804-415D-8D8E-1ED139823C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1.xml"/><Relationship Id="rId7" Type="http://schemas.openxmlformats.org/officeDocument/2006/relationships/image" Target="../media/image4.jpe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audio" Target="../media/audio6.wav"/></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7.wav"/><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audio" Target="../media/audio8.wav"/></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videos.howstuffworks.com/hsw/11832-mammals-introduction-to-mammals-video.htm" TargetMode="External"/><Relationship Id="rId2" Type="http://schemas.openxmlformats.org/officeDocument/2006/relationships/slideLayout" Target="../slideLayouts/slideLayout7.xml"/><Relationship Id="rId1" Type="http://schemas.openxmlformats.org/officeDocument/2006/relationships/audio" Target="../media/audio2.wav"/><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3.wav"/></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audio" Target="../media/audio4.wav"/><Relationship Id="rId6" Type="http://schemas.openxmlformats.org/officeDocument/2006/relationships/image" Target="../media/image16.png"/><Relationship Id="rId5" Type="http://schemas.openxmlformats.org/officeDocument/2006/relationships/hyperlink" Target="http://www.kidzone.ws/animals/mammals.htm" TargetMode="External"/><Relationship Id="rId4" Type="http://schemas.openxmlformats.org/officeDocument/2006/relationships/image" Target="../media/image15.wmf"/></Relationships>
</file>

<file path=ppt/slides/_rels/slide8.xml.rels><?xml version="1.0" encoding="UTF-8" standalone="yes"?>
<Relationships xmlns="http://schemas.openxmlformats.org/package/2006/relationships"><Relationship Id="rId3" Type="http://schemas.openxmlformats.org/officeDocument/2006/relationships/hyperlink" Target="http://www.enchantedlearning.com/subjects/mammals/index.shtml" TargetMode="External"/><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itchzoo.com/zoo.htm" TargetMode="External"/><Relationship Id="rId2" Type="http://schemas.openxmlformats.org/officeDocument/2006/relationships/image" Target="../media/image18.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MSj00746950000[1].wav">
            <a:hlinkClick r:id="" action="ppaction://media"/>
          </p:cNvPr>
          <p:cNvPicPr>
            <a:picLocks noRot="1" noChangeAspect="1"/>
          </p:cNvPicPr>
          <p:nvPr>
            <a:wavAudioFile r:embed="rId1" name="MSj00746950000[1].wav"/>
          </p:nvPr>
        </p:nvPicPr>
        <p:blipFill>
          <a:blip r:embed="rId4" cstate="print"/>
          <a:stretch>
            <a:fillRect/>
          </a:stretch>
        </p:blipFill>
        <p:spPr>
          <a:xfrm>
            <a:off x="8610600" y="6324600"/>
            <a:ext cx="304800" cy="304800"/>
          </a:xfrm>
          <a:prstGeom prst="rect">
            <a:avLst/>
          </a:prstGeom>
        </p:spPr>
      </p:pic>
      <p:pic>
        <p:nvPicPr>
          <p:cNvPr id="11" name="MSj00748820000[1].wav">
            <a:hlinkClick r:id="" action="ppaction://media"/>
          </p:cNvPr>
          <p:cNvPicPr>
            <a:picLocks noRot="1" noChangeAspect="1"/>
          </p:cNvPicPr>
          <p:nvPr>
            <a:wavAudioFile r:embed="rId2" name="MSj00748820000[1].wav"/>
          </p:nvPr>
        </p:nvPicPr>
        <p:blipFill>
          <a:blip r:embed="rId5" cstate="print"/>
          <a:stretch>
            <a:fillRect/>
          </a:stretch>
        </p:blipFill>
        <p:spPr>
          <a:xfrm>
            <a:off x="4419600" y="3276600"/>
            <a:ext cx="304800" cy="304800"/>
          </a:xfrm>
          <a:prstGeom prst="rect">
            <a:avLst/>
          </a:prstGeom>
        </p:spPr>
      </p:pic>
      <p:sp>
        <p:nvSpPr>
          <p:cNvPr id="2" name="Title 1"/>
          <p:cNvSpPr>
            <a:spLocks noGrp="1"/>
          </p:cNvSpPr>
          <p:nvPr>
            <p:ph type="ctrTitle"/>
          </p:nvPr>
        </p:nvSpPr>
        <p:spPr/>
        <p:txBody>
          <a:bodyPr>
            <a:noAutofit/>
          </a:bodyPr>
          <a:lstStyle/>
          <a:p>
            <a:r>
              <a:rPr lang="en-US" sz="7200" b="1" dirty="0" smtClean="0">
                <a:latin typeface="CrazyZoo" pitchFamily="2" charset="0"/>
              </a:rPr>
              <a:t>Magnificent Mammals</a:t>
            </a:r>
            <a:endParaRPr lang="en-US" sz="7200" b="1" dirty="0">
              <a:latin typeface="CrazyZoo" pitchFamily="2" charset="0"/>
            </a:endParaRPr>
          </a:p>
        </p:txBody>
      </p:sp>
      <p:sp>
        <p:nvSpPr>
          <p:cNvPr id="3" name="Subtitle 2"/>
          <p:cNvSpPr>
            <a:spLocks noGrp="1"/>
          </p:cNvSpPr>
          <p:nvPr>
            <p:ph type="subTitle" idx="1"/>
          </p:nvPr>
        </p:nvSpPr>
        <p:spPr>
          <a:xfrm>
            <a:off x="1371600" y="4191000"/>
            <a:ext cx="6400800" cy="1981200"/>
          </a:xfrm>
        </p:spPr>
        <p:txBody>
          <a:bodyPr>
            <a:normAutofit/>
          </a:bodyPr>
          <a:lstStyle/>
          <a:p>
            <a:r>
              <a:rPr lang="en-US" sz="3600" dirty="0" smtClean="0">
                <a:latin typeface="Bodoni MT Black" pitchFamily="18" charset="0"/>
              </a:rPr>
              <a:t>Unit Presentation </a:t>
            </a:r>
          </a:p>
          <a:p>
            <a:r>
              <a:rPr lang="en-US" sz="3600" dirty="0" smtClean="0">
                <a:latin typeface="Bodoni MT Black" pitchFamily="18" charset="0"/>
              </a:rPr>
              <a:t>Anne </a:t>
            </a:r>
          </a:p>
          <a:p>
            <a:r>
              <a:rPr lang="en-US" sz="3600" dirty="0" err="1" smtClean="0">
                <a:latin typeface="Bodoni MT Black" pitchFamily="18" charset="0"/>
              </a:rPr>
              <a:t>Donadio</a:t>
            </a:r>
            <a:endParaRPr lang="en-US" sz="4000" dirty="0" smtClean="0">
              <a:latin typeface="Bodoni MT Black" pitchFamily="18" charset="0"/>
            </a:endParaRPr>
          </a:p>
        </p:txBody>
      </p:sp>
      <p:pic>
        <p:nvPicPr>
          <p:cNvPr id="4" name="Picture 3" descr="Mammals unit 012.jpg"/>
          <p:cNvPicPr>
            <a:picLocks noChangeAspect="1"/>
          </p:cNvPicPr>
          <p:nvPr/>
        </p:nvPicPr>
        <p:blipFill>
          <a:blip r:embed="rId6" cstate="print"/>
          <a:stretch>
            <a:fillRect/>
          </a:stretch>
        </p:blipFill>
        <p:spPr>
          <a:xfrm>
            <a:off x="457200" y="4876800"/>
            <a:ext cx="2209800" cy="1657350"/>
          </a:xfrm>
          <a:prstGeom prst="rect">
            <a:avLst/>
          </a:prstGeom>
        </p:spPr>
      </p:pic>
      <p:pic>
        <p:nvPicPr>
          <p:cNvPr id="5" name="Picture 4" descr="Mammals unit 049.jpg"/>
          <p:cNvPicPr>
            <a:picLocks noChangeAspect="1"/>
          </p:cNvPicPr>
          <p:nvPr/>
        </p:nvPicPr>
        <p:blipFill>
          <a:blip r:embed="rId7" cstate="print"/>
          <a:stretch>
            <a:fillRect/>
          </a:stretch>
        </p:blipFill>
        <p:spPr>
          <a:xfrm>
            <a:off x="6553200" y="4876800"/>
            <a:ext cx="2336800" cy="1752600"/>
          </a:xfrm>
          <a:prstGeom prst="rect">
            <a:avLst/>
          </a:prstGeom>
        </p:spPr>
      </p:pic>
      <p:pic>
        <p:nvPicPr>
          <p:cNvPr id="6" name="Picture 5" descr="Mammals unit 018.jpg"/>
          <p:cNvPicPr>
            <a:picLocks noChangeAspect="1"/>
          </p:cNvPicPr>
          <p:nvPr/>
        </p:nvPicPr>
        <p:blipFill>
          <a:blip r:embed="rId8" cstate="print"/>
          <a:stretch>
            <a:fillRect/>
          </a:stretch>
        </p:blipFill>
        <p:spPr>
          <a:xfrm>
            <a:off x="228600" y="152400"/>
            <a:ext cx="2209800" cy="1657350"/>
          </a:xfrm>
          <a:prstGeom prst="rect">
            <a:avLst/>
          </a:prstGeom>
        </p:spPr>
      </p:pic>
      <p:pic>
        <p:nvPicPr>
          <p:cNvPr id="7" name="Picture 6" descr="Mammals unit 037.jpg"/>
          <p:cNvPicPr>
            <a:picLocks noChangeAspect="1"/>
          </p:cNvPicPr>
          <p:nvPr/>
        </p:nvPicPr>
        <p:blipFill>
          <a:blip r:embed="rId9" cstate="print"/>
          <a:stretch>
            <a:fillRect/>
          </a:stretch>
        </p:blipFill>
        <p:spPr>
          <a:xfrm>
            <a:off x="6324600" y="152400"/>
            <a:ext cx="2235200" cy="1676400"/>
          </a:xfrm>
          <a:prstGeom prst="rect">
            <a:avLst/>
          </a:prstGeom>
        </p:spPr>
      </p:pic>
    </p:spTree>
  </p:cSld>
  <p:clrMapOvr>
    <a:masterClrMapping/>
  </p:clrMapOvr>
  <p:transition advClick="0" advTm="400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37" fill="hold"/>
                                        <p:tgtEl>
                                          <p:spTgt spid="13"/>
                                        </p:tgtEl>
                                      </p:cBhvr>
                                    </p:cmd>
                                  </p:childTnLst>
                                </p:cTn>
                              </p:par>
                              <p:par>
                                <p:cTn id="7" presetID="8" presetClass="entr" presetSubtype="16"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diamond(in)">
                                      <p:cBhvr>
                                        <p:cTn id="9" dur="2000"/>
                                        <p:tgtEl>
                                          <p:spTgt spid="6"/>
                                        </p:tgtEl>
                                      </p:cBhvr>
                                    </p:animEffect>
                                  </p:childTnLst>
                                </p:cTn>
                              </p:par>
                              <p:par>
                                <p:cTn id="10" presetID="8"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par>
                                <p:cTn id="13" presetID="8"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par>
                                <p:cTn id="16" presetID="8"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amond(in)">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Goals For The Course</a:t>
            </a:r>
            <a:endParaRPr lang="en-US" dirty="0"/>
          </a:p>
        </p:txBody>
      </p:sp>
      <p:sp>
        <p:nvSpPr>
          <p:cNvPr id="3" name="Content Placeholder 2"/>
          <p:cNvSpPr>
            <a:spLocks noGrp="1"/>
          </p:cNvSpPr>
          <p:nvPr>
            <p:ph idx="1"/>
          </p:nvPr>
        </p:nvSpPr>
        <p:spPr/>
        <p:txBody>
          <a:bodyPr/>
          <a:lstStyle/>
          <a:p>
            <a:pPr>
              <a:buNone/>
            </a:pPr>
            <a:r>
              <a:rPr lang="en-US" dirty="0" smtClean="0"/>
              <a:t>By creating this unit, I want to</a:t>
            </a:r>
          </a:p>
          <a:p>
            <a:r>
              <a:rPr lang="en-US" dirty="0" smtClean="0"/>
              <a:t>Teach my students higher order thinking skills</a:t>
            </a:r>
          </a:p>
          <a:p>
            <a:r>
              <a:rPr lang="en-US" dirty="0" smtClean="0"/>
              <a:t>Experiment with new kinds of technology to motivate my students’ learning</a:t>
            </a:r>
          </a:p>
          <a:p>
            <a:r>
              <a:rPr lang="en-US" dirty="0" smtClean="0"/>
              <a:t>Learn new projects to integrate into my teaching from teachers and share my ideas</a:t>
            </a:r>
            <a:endParaRPr lang="en-US" dirty="0"/>
          </a:p>
        </p:txBody>
      </p:sp>
      <p:pic>
        <p:nvPicPr>
          <p:cNvPr id="4" name="MSj03881750000[1].wav">
            <a:hlinkClick r:id="" action="ppaction://media"/>
          </p:cNvPr>
          <p:cNvPicPr>
            <a:picLocks noRot="1" noChangeAspect="1"/>
          </p:cNvPicPr>
          <p:nvPr>
            <a:wavAudioFile r:embed="rId1" name="MSj03881750000[1].wav"/>
          </p:nvPr>
        </p:nvPicPr>
        <p:blipFill>
          <a:blip r:embed="rId3" cstate="print"/>
          <a:stretch>
            <a:fillRect/>
          </a:stretch>
        </p:blipFill>
        <p:spPr>
          <a:xfrm>
            <a:off x="8534400" y="6400800"/>
            <a:ext cx="304800" cy="304800"/>
          </a:xfrm>
          <a:prstGeom prst="rect">
            <a:avLst/>
          </a:prstGeom>
        </p:spPr>
      </p:pic>
    </p:spTree>
  </p:cSld>
  <p:clrMapOvr>
    <a:masterClrMapping/>
  </p:clrMapOvr>
  <p:transition advClick="0" advTm="1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38" fill="hold"/>
                                        <p:tgtEl>
                                          <p:spTgt spid="4"/>
                                        </p:tgtEl>
                                      </p:cBhvr>
                                    </p:cmd>
                                  </p:childTnLst>
                                </p:cTn>
                              </p:par>
                              <p:par>
                                <p:cTn id="7" presetID="45" presetClass="entr" presetSubtype="0" fill="hold" grpId="0" nodeType="withEffect">
                                  <p:stCondLst>
                                    <p:cond delay="0"/>
                                  </p:stCondLst>
                                  <p:iterate type="lt">
                                    <p:tmPct val="10000"/>
                                  </p:iterate>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ppt_w</p:attrName>
                                        </p:attrNameLst>
                                      </p:cBhvr>
                                      <p:tavLst>
                                        <p:tav tm="0" fmla="#ppt_w*sin(2.5*pi*$)">
                                          <p:val>
                                            <p:fltVal val="0"/>
                                          </p:val>
                                        </p:tav>
                                        <p:tav tm="100000">
                                          <p:val>
                                            <p:fltVal val="1"/>
                                          </p:val>
                                        </p:tav>
                                      </p:tavLst>
                                    </p:anim>
                                    <p:anim calcmode="lin" valueType="num">
                                      <p:cBhvr>
                                        <p:cTn id="11"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My Students</a:t>
            </a:r>
            <a:endParaRPr lang="en-US" dirty="0"/>
          </a:p>
        </p:txBody>
      </p:sp>
      <p:sp>
        <p:nvSpPr>
          <p:cNvPr id="3" name="Content Placeholder 2"/>
          <p:cNvSpPr>
            <a:spLocks noGrp="1"/>
          </p:cNvSpPr>
          <p:nvPr>
            <p:ph idx="1"/>
          </p:nvPr>
        </p:nvSpPr>
        <p:spPr/>
        <p:txBody>
          <a:bodyPr/>
          <a:lstStyle/>
          <a:p>
            <a:r>
              <a:rPr lang="en-US" dirty="0" smtClean="0"/>
              <a:t>Use the Essential  and Unit Questions to guide their learning</a:t>
            </a:r>
          </a:p>
          <a:p>
            <a:r>
              <a:rPr lang="en-US" dirty="0" smtClean="0"/>
              <a:t>Use technology to communicate learning (</a:t>
            </a:r>
            <a:r>
              <a:rPr lang="en-US" dirty="0" smtClean="0"/>
              <a:t>power point </a:t>
            </a:r>
            <a:r>
              <a:rPr lang="en-US" dirty="0" smtClean="0"/>
              <a:t>presentation)</a:t>
            </a:r>
          </a:p>
          <a:p>
            <a:r>
              <a:rPr lang="en-US" dirty="0" smtClean="0"/>
              <a:t>To become more independent with their learning </a:t>
            </a:r>
          </a:p>
          <a:p>
            <a:r>
              <a:rPr lang="en-US" dirty="0" smtClean="0"/>
              <a:t>To represent their learning through projects</a:t>
            </a:r>
            <a:endParaRPr lang="en-US" dirty="0"/>
          </a:p>
        </p:txBody>
      </p:sp>
      <p:pic>
        <p:nvPicPr>
          <p:cNvPr id="4" name="MSSN00219A0000[1].wav">
            <a:hlinkClick r:id="" action="ppaction://media"/>
          </p:cNvPr>
          <p:cNvPicPr>
            <a:picLocks noRot="1" noChangeAspect="1"/>
          </p:cNvPicPr>
          <p:nvPr>
            <a:wavAudioFile r:embed="rId1" name="MSSN00219A0000[1].wav"/>
          </p:nvPr>
        </p:nvPicPr>
        <p:blipFill>
          <a:blip r:embed="rId3" cstate="print"/>
          <a:stretch>
            <a:fillRect/>
          </a:stretch>
        </p:blipFill>
        <p:spPr>
          <a:xfrm>
            <a:off x="8610600" y="6400800"/>
            <a:ext cx="304800" cy="304800"/>
          </a:xfrm>
          <a:prstGeom prst="rect">
            <a:avLst/>
          </a:prstGeom>
        </p:spPr>
      </p:pic>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62" fill="hold"/>
                                        <p:tgtEl>
                                          <p:spTgt spid="4"/>
                                        </p:tgtEl>
                                      </p:cBhvr>
                                    </p:cmd>
                                  </p:childTnLst>
                                </p:cTn>
                              </p:par>
                              <p:par>
                                <p:cTn id="7" presetID="30"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800" decel="100000"/>
                                        <p:tgtEl>
                                          <p:spTgt spid="3">
                                            <p:txEl>
                                              <p:pRg st="0" end="0"/>
                                            </p:txEl>
                                          </p:spTgt>
                                        </p:tgtEl>
                                      </p:cBhvr>
                                    </p:animEffect>
                                    <p:anim calcmode="lin" valueType="num">
                                      <p:cBhvr>
                                        <p:cTn id="10"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1"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2"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3"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4"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15" presetID="30"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800" decel="100000"/>
                                        <p:tgtEl>
                                          <p:spTgt spid="3">
                                            <p:txEl>
                                              <p:pRg st="2" end="2"/>
                                            </p:txEl>
                                          </p:spTgt>
                                        </p:tgtEl>
                                      </p:cBhvr>
                                    </p:animEffect>
                                    <p:anim calcmode="lin" valueType="num">
                                      <p:cBhvr>
                                        <p:cTn id="26"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800" decel="100000"/>
                                        <p:tgtEl>
                                          <p:spTgt spid="3">
                                            <p:txEl>
                                              <p:pRg st="3" end="3"/>
                                            </p:txEl>
                                          </p:spTgt>
                                        </p:tgtEl>
                                      </p:cBhvr>
                                    </p:animEffect>
                                    <p:anim calcmode="lin" valueType="num">
                                      <p:cBhvr>
                                        <p:cTn id="34"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5"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6"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39"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Gauging Student Needs Assessment</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u="sng" dirty="0" smtClean="0"/>
              <a:t>Purpose of the Assessment</a:t>
            </a:r>
          </a:p>
          <a:p>
            <a:r>
              <a:rPr lang="en-US" dirty="0" smtClean="0"/>
              <a:t>Use curriculum framing questions to gather information about students background knowledge about mammals</a:t>
            </a:r>
          </a:p>
          <a:p>
            <a:r>
              <a:rPr lang="en-US" dirty="0" smtClean="0"/>
              <a:t>I will gather information on higher order thinking skills and 21</a:t>
            </a:r>
            <a:r>
              <a:rPr lang="en-US" baseline="30000" dirty="0" smtClean="0"/>
              <a:t>st</a:t>
            </a:r>
            <a:r>
              <a:rPr lang="en-US" dirty="0" smtClean="0"/>
              <a:t> century skills through students’ answers to the CFQ’s and plan my instruction accordingly</a:t>
            </a:r>
          </a:p>
          <a:p>
            <a:r>
              <a:rPr lang="en-US" dirty="0" smtClean="0"/>
              <a:t>To provide appropriate resources to enhance student’s learning needs and my instruction</a:t>
            </a:r>
            <a:endParaRPr lang="en-US" dirty="0"/>
          </a:p>
        </p:txBody>
      </p:sp>
      <p:pic>
        <p:nvPicPr>
          <p:cNvPr id="4" name="MSj03884530000[1].wav">
            <a:hlinkClick r:id="" action="ppaction://media"/>
          </p:cNvPr>
          <p:cNvPicPr>
            <a:picLocks noRot="1" noChangeAspect="1"/>
          </p:cNvPicPr>
          <p:nvPr>
            <a:wavAudioFile r:embed="rId1" name="MSj03884530000[1].wav"/>
          </p:nvPr>
        </p:nvPicPr>
        <p:blipFill>
          <a:blip r:embed="rId4" cstate="print"/>
          <a:stretch>
            <a:fillRect/>
          </a:stretch>
        </p:blipFill>
        <p:spPr>
          <a:xfrm>
            <a:off x="8610600" y="6400800"/>
            <a:ext cx="304800" cy="304800"/>
          </a:xfrm>
          <a:prstGeom prst="rect">
            <a:avLst/>
          </a:prstGeom>
        </p:spPr>
      </p:pic>
    </p:spTree>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09" fill="hold"/>
                                        <p:tgtEl>
                                          <p:spTgt spid="4"/>
                                        </p:tgtEl>
                                      </p:cBhvr>
                                    </p:cmd>
                                  </p:childTnLst>
                                </p:cTn>
                              </p:par>
                              <p:par>
                                <p:cTn id="7" presetID="47"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500"/>
                                        <p:tgtEl>
                                          <p:spTgt spid="3">
                                            <p:txEl>
                                              <p:pRg st="0" end="0"/>
                                            </p:txEl>
                                          </p:spTgt>
                                        </p:tgtEl>
                                      </p:cBhvr>
                                    </p:animEffect>
                                    <p:anim calcmode="lin" valueType="num">
                                      <p:cBhvr>
                                        <p:cTn id="1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500" fill="hold"/>
                                        <p:tgtEl>
                                          <p:spTgt spid="3">
                                            <p:txEl>
                                              <p:pRg st="0" end="0"/>
                                            </p:txEl>
                                          </p:spTgt>
                                        </p:tgtEl>
                                        <p:attrNameLst>
                                          <p:attrName>ppt_y</p:attrName>
                                        </p:attrNameLst>
                                      </p:cBhvr>
                                      <p:tavLst>
                                        <p:tav tm="0">
                                          <p:val>
                                            <p:strVal val="#ppt_y-.1"/>
                                          </p:val>
                                        </p:tav>
                                        <p:tav tm="100000">
                                          <p:val>
                                            <p:strVal val="#ppt_y"/>
                                          </p:val>
                                        </p:tav>
                                      </p:tavLst>
                                    </p:anim>
                                  </p:childTnLst>
                                </p:cTn>
                              </p:par>
                              <p:par>
                                <p:cTn id="12" presetID="47"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anim calcmode="lin" valueType="num">
                                      <p:cBhvr>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anim calcmode="lin" valueType="num">
                                      <p:cBhvr>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For Feedback</a:t>
            </a:r>
            <a:endParaRPr lang="en-US" dirty="0"/>
          </a:p>
        </p:txBody>
      </p:sp>
      <p:sp>
        <p:nvSpPr>
          <p:cNvPr id="3" name="Content Placeholder 2"/>
          <p:cNvSpPr>
            <a:spLocks noGrp="1"/>
          </p:cNvSpPr>
          <p:nvPr>
            <p:ph idx="1"/>
          </p:nvPr>
        </p:nvSpPr>
        <p:spPr/>
        <p:txBody>
          <a:bodyPr/>
          <a:lstStyle/>
          <a:p>
            <a:r>
              <a:rPr lang="en-US" dirty="0" smtClean="0"/>
              <a:t>Ideas for helping younger students take more responsibility for their learning</a:t>
            </a:r>
          </a:p>
          <a:p>
            <a:r>
              <a:rPr lang="en-US" dirty="0" smtClean="0"/>
              <a:t>Ideas for assessing student’s higher order thinking skills </a:t>
            </a:r>
            <a:endParaRPr lang="en-US" dirty="0"/>
          </a:p>
        </p:txBody>
      </p:sp>
      <p:pic>
        <p:nvPicPr>
          <p:cNvPr id="7" name="MSj03881810000[1].wav">
            <a:hlinkClick r:id="" action="ppaction://media"/>
          </p:cNvPr>
          <p:cNvPicPr>
            <a:picLocks noRot="1" noChangeAspect="1"/>
          </p:cNvPicPr>
          <p:nvPr>
            <a:wavAudioFile r:embed="rId1" name="MSj03881810000[1].wav"/>
          </p:nvPr>
        </p:nvPicPr>
        <p:blipFill>
          <a:blip r:embed="rId3" cstate="print"/>
          <a:stretch>
            <a:fillRect/>
          </a:stretch>
        </p:blipFill>
        <p:spPr>
          <a:xfrm>
            <a:off x="8610600" y="6400800"/>
            <a:ext cx="304800" cy="304800"/>
          </a:xfrm>
          <a:prstGeom prst="rect">
            <a:avLst/>
          </a:prstGeom>
        </p:spPr>
      </p:pic>
    </p:spTree>
  </p:cSld>
  <p:clrMapOvr>
    <a:masterClrMapping/>
  </p:clrMapOvr>
  <p:transition advClick="0" advTm="1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2" fill="hold"/>
                                        <p:tgtEl>
                                          <p:spTgt spid="7"/>
                                        </p:tgtEl>
                                      </p:cBhvr>
                                    </p:cmd>
                                  </p:childTnLst>
                                </p:cTn>
                              </p:par>
                              <p:par>
                                <p:cTn id="7" presetID="38" presetClass="entr" presetSubtype="0" accel="50000" fill="hold" grpId="0" nodeType="withEffect">
                                  <p:stCondLst>
                                    <p:cond delay="0"/>
                                  </p:stCondLst>
                                  <p:iterate type="lt">
                                    <p:tmPct val="50000"/>
                                  </p:iterate>
                                  <p:childTnLst>
                                    <p:set>
                                      <p:cBhvr>
                                        <p:cTn id="8" dur="1" fill="hold">
                                          <p:stCondLst>
                                            <p:cond delay="0"/>
                                          </p:stCondLst>
                                        </p:cTn>
                                        <p:tgtEl>
                                          <p:spTgt spid="2"/>
                                        </p:tgtEl>
                                        <p:attrNameLst>
                                          <p:attrName>style.visibility</p:attrName>
                                        </p:attrNameLst>
                                      </p:cBhvr>
                                      <p:to>
                                        <p:strVal val="visible"/>
                                      </p:to>
                                    </p:set>
                                    <p:set>
                                      <p:cBhvr>
                                        <p:cTn id="9" dur="228" fill="hold">
                                          <p:stCondLst>
                                            <p:cond delay="0"/>
                                          </p:stCondLst>
                                        </p:cTn>
                                        <p:tgtEl>
                                          <p:spTgt spid="2"/>
                                        </p:tgtEl>
                                        <p:attrNameLst>
                                          <p:attrName>style.rotation</p:attrName>
                                        </p:attrNameLst>
                                      </p:cBhvr>
                                      <p:to>
                                        <p:strVal val="-45.0"/>
                                      </p:to>
                                    </p:set>
                                    <p:anim calcmode="lin" valueType="num">
                                      <p:cBhvr>
                                        <p:cTn id="10"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1"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2"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3"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4" fill="hold">
                            <p:stCondLst>
                              <p:cond delay="4750"/>
                            </p:stCondLst>
                            <p:childTnLst>
                              <p:par>
                                <p:cTn id="15" presetID="23" presetClass="entr" presetSubtype="16"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0" end="0"/>
                                            </p:txEl>
                                          </p:spTgt>
                                        </p:tgtEl>
                                        <p:attrNameLst>
                                          <p:attrName>ppt_h</p:attrName>
                                        </p:attrNameLst>
                                      </p:cBhvr>
                                      <p:tavLst>
                                        <p:tav tm="0">
                                          <p:val>
                                            <p:fltVal val="0"/>
                                          </p:val>
                                        </p:tav>
                                        <p:tav tm="100000">
                                          <p:val>
                                            <p:strVal val="#ppt_h"/>
                                          </p:val>
                                        </p:tav>
                                      </p:tavLst>
                                    </p:anim>
                                  </p:childTnLst>
                                </p:cTn>
                              </p:par>
                            </p:childTnLst>
                          </p:cTn>
                        </p:par>
                        <p:par>
                          <p:cTn id="19" fill="hold">
                            <p:stCondLst>
                              <p:cond delay="5750"/>
                            </p:stCondLst>
                            <p:childTnLst>
                              <p:par>
                                <p:cTn id="20" presetID="23" presetClass="entr" presetSubtype="16"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Unit Summary</a:t>
            </a:r>
            <a:endParaRPr lang="en-US" dirty="0">
              <a:latin typeface="+mn-lt"/>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t>In this unit, students will learn about what makes mammals magnificent as well as the various characteristics of certain mammal habitats.  Students will research mammals by using technology, books, community resources and visiting a zoo.  Students will demonstrate an understanding of mammals  by creating habitat </a:t>
            </a:r>
            <a:r>
              <a:rPr lang="en-US" dirty="0" err="1" smtClean="0"/>
              <a:t>dioromas</a:t>
            </a:r>
            <a:r>
              <a:rPr lang="en-US" dirty="0" smtClean="0"/>
              <a:t> and written reports.  Students will use science journals to record findings and information and present findings through a </a:t>
            </a:r>
            <a:r>
              <a:rPr lang="en-US" dirty="0" err="1" smtClean="0"/>
              <a:t>powerpoint</a:t>
            </a:r>
            <a:r>
              <a:rPr lang="en-US" dirty="0" smtClean="0"/>
              <a:t> presentation.</a:t>
            </a:r>
            <a:endParaRPr lang="en-US" dirty="0"/>
          </a:p>
        </p:txBody>
      </p:sp>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286000"/>
            <a:ext cx="6324600" cy="1446550"/>
          </a:xfrm>
          <a:prstGeom prst="rect">
            <a:avLst/>
          </a:prstGeom>
          <a:noFill/>
        </p:spPr>
        <p:txBody>
          <a:bodyPr wrap="square" rtlCol="0">
            <a:spAutoFit/>
          </a:bodyPr>
          <a:lstStyle/>
          <a:p>
            <a:pPr algn="ctr"/>
            <a:r>
              <a:rPr lang="en-US" sz="4400" dirty="0" smtClean="0">
                <a:hlinkClick r:id="rId3"/>
              </a:rPr>
              <a:t>Introduction to Mammals Video</a:t>
            </a:r>
            <a:endParaRPr lang="en-US" sz="4400" dirty="0"/>
          </a:p>
        </p:txBody>
      </p:sp>
      <p:pic>
        <p:nvPicPr>
          <p:cNvPr id="4" name="MSj00748820000[1].wav">
            <a:hlinkClick r:id="" action="ppaction://media"/>
          </p:cNvPr>
          <p:cNvPicPr>
            <a:picLocks noRot="1" noChangeAspect="1"/>
          </p:cNvPicPr>
          <p:nvPr>
            <a:wavAudioFile r:embed="rId1" name="MSj00748820000[1].wav"/>
          </p:nvPr>
        </p:nvPicPr>
        <p:blipFill>
          <a:blip r:embed="rId4" cstate="print"/>
          <a:stretch>
            <a:fillRect/>
          </a:stretch>
        </p:blipFill>
        <p:spPr>
          <a:xfrm>
            <a:off x="8686800" y="6324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Framing Questions</a:t>
            </a:r>
            <a:endParaRPr lang="en-US" dirty="0"/>
          </a:p>
        </p:txBody>
      </p:sp>
      <p:sp>
        <p:nvSpPr>
          <p:cNvPr id="3" name="Content Placeholder 2"/>
          <p:cNvSpPr>
            <a:spLocks noGrp="1"/>
          </p:cNvSpPr>
          <p:nvPr>
            <p:ph idx="1"/>
          </p:nvPr>
        </p:nvSpPr>
        <p:spPr/>
        <p:txBody>
          <a:bodyPr>
            <a:normAutofit fontScale="92500"/>
          </a:bodyPr>
          <a:lstStyle/>
          <a:p>
            <a:pPr>
              <a:buNone/>
            </a:pPr>
            <a:r>
              <a:rPr lang="en-US" u="sng" dirty="0" smtClean="0"/>
              <a:t>Essential Question:</a:t>
            </a:r>
          </a:p>
          <a:p>
            <a:pPr>
              <a:buNone/>
            </a:pPr>
            <a:r>
              <a:rPr lang="en-US" dirty="0" smtClean="0"/>
              <a:t>How can I understand the living world around me?</a:t>
            </a:r>
          </a:p>
          <a:p>
            <a:pPr>
              <a:buNone/>
            </a:pPr>
            <a:r>
              <a:rPr lang="en-US" u="sng" dirty="0" smtClean="0"/>
              <a:t>Unit Question:</a:t>
            </a:r>
          </a:p>
          <a:p>
            <a:pPr>
              <a:buNone/>
            </a:pPr>
            <a:r>
              <a:rPr lang="en-US" dirty="0" smtClean="0"/>
              <a:t>What are the habitats of various mammals?</a:t>
            </a:r>
          </a:p>
          <a:p>
            <a:pPr>
              <a:buNone/>
            </a:pPr>
            <a:r>
              <a:rPr lang="en-US" u="sng" dirty="0" smtClean="0"/>
              <a:t>Content Questions:</a:t>
            </a:r>
            <a:endParaRPr lang="en-US" u="sng" dirty="0"/>
          </a:p>
          <a:p>
            <a:pPr>
              <a:buNone/>
            </a:pPr>
            <a:r>
              <a:rPr lang="en-US" dirty="0" smtClean="0"/>
              <a:t>What are mammals?</a:t>
            </a:r>
          </a:p>
          <a:p>
            <a:pPr>
              <a:buNone/>
            </a:pPr>
            <a:r>
              <a:rPr lang="en-US" dirty="0" smtClean="0"/>
              <a:t>What are the physical characteristics of mammals?</a:t>
            </a:r>
            <a:endParaRPr lang="en-US" dirty="0"/>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Mammal Habitat Diorama Project</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This project will help my students develop 21</a:t>
            </a:r>
            <a:r>
              <a:rPr lang="en-US" baseline="30000" dirty="0" smtClean="0"/>
              <a:t>st</a:t>
            </a:r>
            <a:r>
              <a:rPr lang="en-US" dirty="0" smtClean="0"/>
              <a:t> century skills through:</a:t>
            </a:r>
          </a:p>
          <a:p>
            <a:pPr>
              <a:buNone/>
            </a:pPr>
            <a:r>
              <a:rPr lang="en-US" dirty="0" smtClean="0"/>
              <a:t>Investigation</a:t>
            </a:r>
          </a:p>
          <a:p>
            <a:pPr>
              <a:buNone/>
            </a:pPr>
            <a:r>
              <a:rPr lang="en-US" dirty="0" smtClean="0"/>
              <a:t>Illustration</a:t>
            </a:r>
          </a:p>
          <a:p>
            <a:pPr>
              <a:buNone/>
            </a:pPr>
            <a:r>
              <a:rPr lang="en-US" dirty="0" smtClean="0"/>
              <a:t>Using technology as a tool for research</a:t>
            </a:r>
          </a:p>
          <a:p>
            <a:pPr>
              <a:buNone/>
            </a:pPr>
            <a:r>
              <a:rPr lang="en-US" dirty="0" smtClean="0"/>
              <a:t>Summarization</a:t>
            </a:r>
          </a:p>
          <a:p>
            <a:pPr>
              <a:buNone/>
            </a:pPr>
            <a:r>
              <a:rPr lang="en-US" dirty="0" smtClean="0"/>
              <a:t>Communication and collaboration with peers and community members</a:t>
            </a:r>
          </a:p>
          <a:p>
            <a:pPr>
              <a:buNone/>
            </a:pPr>
            <a:r>
              <a:rPr lang="en-US" dirty="0" smtClean="0"/>
              <a:t>Creative creation of a mammal </a:t>
            </a:r>
            <a:r>
              <a:rPr lang="en-US" dirty="0" err="1" smtClean="0"/>
              <a:t>diaroma</a:t>
            </a:r>
            <a:r>
              <a:rPr lang="en-US" dirty="0" smtClean="0"/>
              <a:t>, written report and </a:t>
            </a:r>
            <a:r>
              <a:rPr lang="en-US" dirty="0" err="1" smtClean="0"/>
              <a:t>powerpoint</a:t>
            </a:r>
            <a:r>
              <a:rPr lang="en-US" dirty="0" smtClean="0"/>
              <a:t> presentation from what they have learned</a:t>
            </a:r>
          </a:p>
          <a:p>
            <a:pPr>
              <a:buNone/>
            </a:pPr>
            <a:r>
              <a:rPr lang="en-US" dirty="0" smtClean="0"/>
              <a:t>Reflection on their learning through journaling</a:t>
            </a:r>
          </a:p>
          <a:p>
            <a:pPr>
              <a:buNone/>
            </a:pPr>
            <a:r>
              <a:rPr lang="en-US" dirty="0" smtClean="0"/>
              <a:t>Using project assessments to self-assess their work and give feedback to their peers</a:t>
            </a:r>
          </a:p>
          <a:p>
            <a:pPr>
              <a:buNone/>
            </a:pPr>
            <a:endParaRPr lang="en-US" dirty="0" smtClean="0"/>
          </a:p>
          <a:p>
            <a:pPr>
              <a:buNone/>
            </a:pPr>
            <a:endParaRPr lang="en-US" dirty="0"/>
          </a:p>
        </p:txBody>
      </p:sp>
      <p:pic>
        <p:nvPicPr>
          <p:cNvPr id="4" name="MSj00749300000[1].wav">
            <a:hlinkClick r:id="" action="ppaction://media"/>
          </p:cNvPr>
          <p:cNvPicPr>
            <a:picLocks noRot="1" noChangeAspect="1"/>
          </p:cNvPicPr>
          <p:nvPr>
            <a:wavAudioFile r:embed="rId1" name="MSj00749300000[1].wav"/>
          </p:nvPr>
        </p:nvPicPr>
        <p:blipFill>
          <a:blip r:embed="rId3" cstate="print"/>
          <a:stretch>
            <a:fillRect/>
          </a:stretch>
        </p:blipFill>
        <p:spPr>
          <a:xfrm>
            <a:off x="8686800" y="6553200"/>
            <a:ext cx="304800" cy="304800"/>
          </a:xfrm>
          <a:prstGeom prst="rect">
            <a:avLst/>
          </a:prstGeom>
        </p:spPr>
      </p:pic>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23" fill="hold"/>
                                        <p:tgtEl>
                                          <p:spTgt spid="4"/>
                                        </p:tgtEl>
                                      </p:cBhvr>
                                    </p:cmd>
                                  </p:childTnLst>
                                </p:cTn>
                              </p:par>
                            </p:childTnLst>
                          </p:cTn>
                        </p:par>
                        <p:par>
                          <p:cTn id="7" fill="hold">
                            <p:stCondLst>
                              <p:cond delay="2223"/>
                            </p:stCondLst>
                            <p:childTnLst>
                              <p:par>
                                <p:cTn id="8" presetID="5" presetClass="entr" presetSubtype="10"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heckerboard(across)">
                                      <p:cBhvr>
                                        <p:cTn id="10" dur="500"/>
                                        <p:tgtEl>
                                          <p:spTgt spid="3">
                                            <p:txEl>
                                              <p:pRg st="0" end="0"/>
                                            </p:txEl>
                                          </p:spTgt>
                                        </p:tgtEl>
                                      </p:cBhvr>
                                    </p:animEffect>
                                  </p:childTnLst>
                                </p:cTn>
                              </p:par>
                            </p:childTnLst>
                          </p:cTn>
                        </p:par>
                        <p:par>
                          <p:cTn id="11" fill="hold">
                            <p:stCondLst>
                              <p:cond delay="2723"/>
                            </p:stCondLst>
                            <p:childTnLst>
                              <p:par>
                                <p:cTn id="12" presetID="5" presetClass="entr" presetSubtype="1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heckerboard(across)">
                                      <p:cBhvr>
                                        <p:cTn id="14" dur="500"/>
                                        <p:tgtEl>
                                          <p:spTgt spid="3">
                                            <p:txEl>
                                              <p:pRg st="1" end="1"/>
                                            </p:txEl>
                                          </p:spTgt>
                                        </p:tgtEl>
                                      </p:cBhvr>
                                    </p:animEffect>
                                  </p:childTnLst>
                                </p:cTn>
                              </p:par>
                            </p:childTnLst>
                          </p:cTn>
                        </p:par>
                        <p:par>
                          <p:cTn id="15" fill="hold">
                            <p:stCondLst>
                              <p:cond delay="3223"/>
                            </p:stCondLst>
                            <p:childTnLst>
                              <p:par>
                                <p:cTn id="16" presetID="5" presetClass="entr" presetSubtype="1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heckerboard(across)">
                                      <p:cBhvr>
                                        <p:cTn id="18" dur="500"/>
                                        <p:tgtEl>
                                          <p:spTgt spid="3">
                                            <p:txEl>
                                              <p:pRg st="2" end="2"/>
                                            </p:txEl>
                                          </p:spTgt>
                                        </p:tgtEl>
                                      </p:cBhvr>
                                    </p:animEffect>
                                  </p:childTnLst>
                                </p:cTn>
                              </p:par>
                            </p:childTnLst>
                          </p:cTn>
                        </p:par>
                        <p:par>
                          <p:cTn id="19" fill="hold">
                            <p:stCondLst>
                              <p:cond delay="3723"/>
                            </p:stCondLst>
                            <p:childTnLst>
                              <p:par>
                                <p:cTn id="20" presetID="5" presetClass="entr" presetSubtype="1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par>
                          <p:cTn id="23" fill="hold">
                            <p:stCondLst>
                              <p:cond delay="4223"/>
                            </p:stCondLst>
                            <p:childTnLst>
                              <p:par>
                                <p:cTn id="24" presetID="5" presetClass="entr" presetSubtype="1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checkerboard(across)">
                                      <p:cBhvr>
                                        <p:cTn id="26" dur="500"/>
                                        <p:tgtEl>
                                          <p:spTgt spid="3">
                                            <p:txEl>
                                              <p:pRg st="4" end="4"/>
                                            </p:txEl>
                                          </p:spTgt>
                                        </p:tgtEl>
                                      </p:cBhvr>
                                    </p:animEffect>
                                  </p:childTnLst>
                                </p:cTn>
                              </p:par>
                            </p:childTnLst>
                          </p:cTn>
                        </p:par>
                        <p:par>
                          <p:cTn id="27" fill="hold">
                            <p:stCondLst>
                              <p:cond delay="4723"/>
                            </p:stCondLst>
                            <p:childTnLst>
                              <p:par>
                                <p:cTn id="28" presetID="5" presetClass="entr" presetSubtype="1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heckerboard(across)">
                                      <p:cBhvr>
                                        <p:cTn id="30" dur="500"/>
                                        <p:tgtEl>
                                          <p:spTgt spid="3">
                                            <p:txEl>
                                              <p:pRg st="5" end="5"/>
                                            </p:txEl>
                                          </p:spTgt>
                                        </p:tgtEl>
                                      </p:cBhvr>
                                    </p:animEffect>
                                  </p:childTnLst>
                                </p:cTn>
                              </p:par>
                            </p:childTnLst>
                          </p:cTn>
                        </p:par>
                        <p:par>
                          <p:cTn id="31" fill="hold">
                            <p:stCondLst>
                              <p:cond delay="5223"/>
                            </p:stCondLst>
                            <p:childTnLst>
                              <p:par>
                                <p:cTn id="32" presetID="5" presetClass="entr" presetSubtype="10"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checkerboard(across)">
                                      <p:cBhvr>
                                        <p:cTn id="34" dur="500"/>
                                        <p:tgtEl>
                                          <p:spTgt spid="3">
                                            <p:txEl>
                                              <p:pRg st="6" end="6"/>
                                            </p:txEl>
                                          </p:spTgt>
                                        </p:tgtEl>
                                      </p:cBhvr>
                                    </p:animEffect>
                                  </p:childTnLst>
                                </p:cTn>
                              </p:par>
                            </p:childTnLst>
                          </p:cTn>
                        </p:par>
                        <p:par>
                          <p:cTn id="35" fill="hold">
                            <p:stCondLst>
                              <p:cond delay="5723"/>
                            </p:stCondLst>
                            <p:childTnLst>
                              <p:par>
                                <p:cTn id="36" presetID="5" presetClass="entr" presetSubtype="10"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checkerboard(across)">
                                      <p:cBhvr>
                                        <p:cTn id="38" dur="500"/>
                                        <p:tgtEl>
                                          <p:spTgt spid="3">
                                            <p:txEl>
                                              <p:pRg st="7" end="7"/>
                                            </p:txEl>
                                          </p:spTgt>
                                        </p:tgtEl>
                                      </p:cBhvr>
                                    </p:animEffect>
                                  </p:childTnLst>
                                </p:cTn>
                              </p:par>
                            </p:childTnLst>
                          </p:cTn>
                        </p:par>
                        <p:par>
                          <p:cTn id="39" fill="hold">
                            <p:stCondLst>
                              <p:cond delay="6223"/>
                            </p:stCondLst>
                            <p:childTnLst>
                              <p:par>
                                <p:cTn id="40" presetID="5" presetClass="entr" presetSubtype="10"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heckerboard(across)">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mmals unit 002.jpg"/>
          <p:cNvPicPr>
            <a:picLocks noChangeAspect="1"/>
          </p:cNvPicPr>
          <p:nvPr/>
        </p:nvPicPr>
        <p:blipFill>
          <a:blip r:embed="rId2" cstate="print"/>
          <a:stretch>
            <a:fillRect/>
          </a:stretch>
        </p:blipFill>
        <p:spPr>
          <a:xfrm rot="19907628">
            <a:off x="254612" y="414298"/>
            <a:ext cx="2160137" cy="1620103"/>
          </a:xfrm>
          <a:prstGeom prst="rect">
            <a:avLst/>
          </a:prstGeom>
        </p:spPr>
      </p:pic>
      <p:pic>
        <p:nvPicPr>
          <p:cNvPr id="3" name="Picture 2" descr="Mammals unit 008.jpg"/>
          <p:cNvPicPr>
            <a:picLocks noChangeAspect="1"/>
          </p:cNvPicPr>
          <p:nvPr/>
        </p:nvPicPr>
        <p:blipFill>
          <a:blip r:embed="rId3" cstate="print"/>
          <a:stretch>
            <a:fillRect/>
          </a:stretch>
        </p:blipFill>
        <p:spPr>
          <a:xfrm rot="1519290">
            <a:off x="6436022" y="569970"/>
            <a:ext cx="2348277" cy="1761208"/>
          </a:xfrm>
          <a:prstGeom prst="rect">
            <a:avLst/>
          </a:prstGeom>
        </p:spPr>
      </p:pic>
      <p:pic>
        <p:nvPicPr>
          <p:cNvPr id="4" name="Picture 3" descr="Mammals unit 011.jpg"/>
          <p:cNvPicPr>
            <a:picLocks noChangeAspect="1"/>
          </p:cNvPicPr>
          <p:nvPr/>
        </p:nvPicPr>
        <p:blipFill>
          <a:blip r:embed="rId4" cstate="print"/>
          <a:stretch>
            <a:fillRect/>
          </a:stretch>
        </p:blipFill>
        <p:spPr>
          <a:xfrm>
            <a:off x="2971800" y="838200"/>
            <a:ext cx="2590800" cy="1943100"/>
          </a:xfrm>
          <a:prstGeom prst="rect">
            <a:avLst/>
          </a:prstGeom>
        </p:spPr>
      </p:pic>
      <p:pic>
        <p:nvPicPr>
          <p:cNvPr id="5" name="Picture 4" descr="Mammals unit 016.jpg"/>
          <p:cNvPicPr>
            <a:picLocks noChangeAspect="1"/>
          </p:cNvPicPr>
          <p:nvPr/>
        </p:nvPicPr>
        <p:blipFill>
          <a:blip r:embed="rId5" cstate="print"/>
          <a:stretch>
            <a:fillRect/>
          </a:stretch>
        </p:blipFill>
        <p:spPr>
          <a:xfrm rot="20746150">
            <a:off x="468672" y="3700857"/>
            <a:ext cx="3124200" cy="2343150"/>
          </a:xfrm>
          <a:prstGeom prst="rect">
            <a:avLst/>
          </a:prstGeom>
        </p:spPr>
      </p:pic>
      <p:pic>
        <p:nvPicPr>
          <p:cNvPr id="6" name="Picture 5" descr="Mammals unit 003.jpg"/>
          <p:cNvPicPr>
            <a:picLocks noChangeAspect="1"/>
          </p:cNvPicPr>
          <p:nvPr/>
        </p:nvPicPr>
        <p:blipFill>
          <a:blip r:embed="rId6" cstate="print"/>
          <a:stretch>
            <a:fillRect/>
          </a:stretch>
        </p:blipFill>
        <p:spPr>
          <a:xfrm rot="1552682">
            <a:off x="5358113" y="3801947"/>
            <a:ext cx="3082868" cy="23121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9" presetClass="entr" presetSubtype="0"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000" fill="hold"/>
                                        <p:tgtEl>
                                          <p:spTgt spid="3"/>
                                        </p:tgtEl>
                                        <p:attrNameLst>
                                          <p:attrName>ppt_w</p:attrName>
                                        </p:attrNameLst>
                                      </p:cBhvr>
                                      <p:tavLst>
                                        <p:tav tm="0">
                                          <p:val>
                                            <p:fltVal val="0"/>
                                          </p:val>
                                        </p:tav>
                                        <p:tav tm="100000">
                                          <p:val>
                                            <p:strVal val="#ppt_w"/>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style.rotation</p:attrName>
                                        </p:attrNameLst>
                                      </p:cBhvr>
                                      <p:tavLst>
                                        <p:tav tm="0">
                                          <p:val>
                                            <p:fltVal val="360"/>
                                          </p:val>
                                        </p:tav>
                                        <p:tav tm="100000">
                                          <p:val>
                                            <p:fltVal val="0"/>
                                          </p:val>
                                        </p:tav>
                                      </p:tavLst>
                                    </p:anim>
                                    <p:animEffect transition="in" filter="fade">
                                      <p:cBhvr>
                                        <p:cTn id="18" dur="2000"/>
                                        <p:tgtEl>
                                          <p:spTgt spid="3"/>
                                        </p:tgtEl>
                                      </p:cBhvr>
                                    </p:animEffect>
                                  </p:childTnLst>
                                </p:cTn>
                              </p:par>
                              <p:par>
                                <p:cTn id="19" presetID="25"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2"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3"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24" dur="2000" fill="hold"/>
                                        <p:tgtEl>
                                          <p:spTgt spid="5"/>
                                        </p:tgtEl>
                                        <p:attrNameLst>
                                          <p:attrName>ppt_h</p:attrName>
                                        </p:attrNameLst>
                                      </p:cBhvr>
                                      <p:tavLst>
                                        <p:tav tm="0">
                                          <p:val>
                                            <p:strVal val="#ppt_h"/>
                                          </p:val>
                                        </p:tav>
                                        <p:tav tm="100000">
                                          <p:val>
                                            <p:strVal val="#ppt_h"/>
                                          </p:val>
                                        </p:tav>
                                      </p:tavLst>
                                    </p:anim>
                                    <p:anim calcmode="lin" valueType="num">
                                      <p:cBhvr>
                                        <p:cTn id="25"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6"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7"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28" dur="2000" decel="50000">
                                          <p:stCondLst>
                                            <p:cond delay="0"/>
                                          </p:stCondLst>
                                        </p:cTn>
                                        <p:tgtEl>
                                          <p:spTgt spid="5"/>
                                        </p:tgtEl>
                                      </p:cBhvr>
                                    </p:animEffect>
                                  </p:childTnLst>
                                </p:cTn>
                              </p:par>
                              <p:par>
                                <p:cTn id="29" presetID="37"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3000"/>
                                        <p:tgtEl>
                                          <p:spTgt spid="6"/>
                                        </p:tgtEl>
                                      </p:cBhvr>
                                    </p:animEffect>
                                    <p:anim calcmode="lin" valueType="num">
                                      <p:cBhvr>
                                        <p:cTn id="32" dur="3000" fill="hold"/>
                                        <p:tgtEl>
                                          <p:spTgt spid="6"/>
                                        </p:tgtEl>
                                        <p:attrNameLst>
                                          <p:attrName>ppt_x</p:attrName>
                                        </p:attrNameLst>
                                      </p:cBhvr>
                                      <p:tavLst>
                                        <p:tav tm="0">
                                          <p:val>
                                            <p:strVal val="#ppt_x"/>
                                          </p:val>
                                        </p:tav>
                                        <p:tav tm="100000">
                                          <p:val>
                                            <p:strVal val="#ppt_x"/>
                                          </p:val>
                                        </p:tav>
                                      </p:tavLst>
                                    </p:anim>
                                    <p:anim calcmode="lin" valueType="num">
                                      <p:cBhvr>
                                        <p:cTn id="33" dur="2700" decel="100000" fill="hold"/>
                                        <p:tgtEl>
                                          <p:spTgt spid="6"/>
                                        </p:tgtEl>
                                        <p:attrNameLst>
                                          <p:attrName>ppt_y</p:attrName>
                                        </p:attrNameLst>
                                      </p:cBhvr>
                                      <p:tavLst>
                                        <p:tav tm="0">
                                          <p:val>
                                            <p:strVal val="#ppt_y+1"/>
                                          </p:val>
                                        </p:tav>
                                        <p:tav tm="100000">
                                          <p:val>
                                            <p:strVal val="#ppt_y-.03"/>
                                          </p:val>
                                        </p:tav>
                                      </p:tavLst>
                                    </p:anim>
                                    <p:anim calcmode="lin" valueType="num">
                                      <p:cBhvr>
                                        <p:cTn id="34" dur="300" accel="100000" fill="hold">
                                          <p:stCondLst>
                                            <p:cond delay="27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
          <p:cNvSpPr>
            <a:spLocks noChangeArrowheads="1" noChangeShapeType="1" noTextEdit="1"/>
          </p:cNvSpPr>
          <p:nvPr/>
        </p:nvSpPr>
        <p:spPr bwMode="auto">
          <a:xfrm>
            <a:off x="2057400" y="152400"/>
            <a:ext cx="3533775" cy="1143000"/>
          </a:xfrm>
          <a:prstGeom prst="rect">
            <a:avLst/>
          </a:prstGeom>
        </p:spPr>
        <p:txBody>
          <a:bodyPr wrap="none" fromWordArt="1">
            <a:prstTxWarp prst="textSlantUp">
              <a:avLst>
                <a:gd name="adj" fmla="val 32056"/>
              </a:avLst>
            </a:prstTxWarp>
          </a:bodyPr>
          <a:lstStyle/>
          <a:p>
            <a:pPr algn="ctr" rtl="0"/>
            <a:r>
              <a:rPr lang="en-US"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Mammal </a:t>
            </a:r>
            <a:r>
              <a:rPr lang="en-US" sz="3600" kern="10" spc="0" dirty="0" err="1"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Webquest</a:t>
            </a:r>
            <a:endParaRPr lang="en-US" sz="3600" kern="10" spc="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pic>
        <p:nvPicPr>
          <p:cNvPr id="2051" name="Picture 3" descr="MCj04241300000[1]"/>
          <p:cNvPicPr>
            <a:picLocks noChangeAspect="1" noChangeArrowheads="1"/>
          </p:cNvPicPr>
          <p:nvPr/>
        </p:nvPicPr>
        <p:blipFill>
          <a:blip r:embed="rId3" cstate="print"/>
          <a:srcRect/>
          <a:stretch>
            <a:fillRect/>
          </a:stretch>
        </p:blipFill>
        <p:spPr bwMode="auto">
          <a:xfrm>
            <a:off x="6019800" y="0"/>
            <a:ext cx="2028825" cy="1381125"/>
          </a:xfrm>
          <a:prstGeom prst="rect">
            <a:avLst/>
          </a:prstGeom>
          <a:noFill/>
        </p:spPr>
      </p:pic>
      <p:pic>
        <p:nvPicPr>
          <p:cNvPr id="2049" name="Picture 1" descr="MCj04241480000[1]"/>
          <p:cNvPicPr>
            <a:picLocks noChangeAspect="1" noChangeArrowheads="1"/>
          </p:cNvPicPr>
          <p:nvPr/>
        </p:nvPicPr>
        <p:blipFill>
          <a:blip r:embed="rId4" cstate="print"/>
          <a:srcRect/>
          <a:stretch>
            <a:fillRect/>
          </a:stretch>
        </p:blipFill>
        <p:spPr bwMode="auto">
          <a:xfrm>
            <a:off x="381000" y="1066800"/>
            <a:ext cx="685800" cy="638175"/>
          </a:xfrm>
          <a:prstGeom prst="rect">
            <a:avLst/>
          </a:prstGeom>
          <a:noFill/>
        </p:spPr>
      </p:pic>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45720" rIns="0" bIns="45720" numCol="1" anchor="ctr" anchorCtr="0" compatLnSpc="1">
            <a:prstTxWarp prst="textNoShape">
              <a:avLst/>
            </a:prstTxWarp>
            <a:spAutoFit/>
          </a:bodyPr>
          <a:lstStyle/>
          <a:p>
            <a:endParaRPr lang="en-US"/>
          </a:p>
        </p:txBody>
      </p:sp>
      <p:sp>
        <p:nvSpPr>
          <p:cNvPr id="2053"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457200" y="914400"/>
            <a:ext cx="2066015" cy="1046440"/>
          </a:xfrm>
          <a:prstGeom prst="rect">
            <a:avLst/>
          </a:prstGeom>
          <a:noFill/>
          <a:ln w="9525">
            <a:noFill/>
            <a:miter lim="800000"/>
            <a:headEnd/>
            <a:tailEnd/>
          </a:ln>
          <a:effectLst/>
        </p:spPr>
        <p:txBody>
          <a:bodyPr vert="horz" wrap="none" lIns="0" tIns="45720" rIns="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Franklin Gothic Book" pitchFamily="34" charset="0"/>
                <a:cs typeface="Times New Roman" pitchFamily="18" charset="0"/>
              </a:rPr>
              <a:t>         Introduction</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Franklin Gothic Book"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5" name="Rectangle 7"/>
          <p:cNvSpPr>
            <a:spLocks noChangeArrowheads="1"/>
          </p:cNvSpPr>
          <p:nvPr/>
        </p:nvSpPr>
        <p:spPr bwMode="auto">
          <a:xfrm rot="10800000" flipV="1">
            <a:off x="228600" y="1775818"/>
            <a:ext cx="8686800" cy="3200876"/>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90600" algn="l"/>
              </a:tabLst>
            </a:pP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The North Carolina Zoo is looking for new types of animals to put in a new exhibit. After learning about what makes mammals special, each person in your group will research a mammal of their choice. You will use the facts about different animals to combine them and create a new mammal as a group and then explain why the zoo should include your animal in their new exhibit. </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906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990600" algn="l"/>
              </a:tabLst>
            </a:pPr>
            <a:r>
              <a:rPr kumimoji="0" lang="en-US" sz="22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Step 1</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906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Open up to the internet: </a:t>
            </a:r>
            <a:r>
              <a:rPr kumimoji="0" lang="en-US" sz="22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906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Type in the website:</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906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hlinkClick r:id="rId5"/>
              </a:rPr>
              <a:t>http://www.kidzone.ws/animals/mammals.htm</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90600" algn="l"/>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56" name="Rectangle 8"/>
          <p:cNvSpPr>
            <a:spLocks noChangeArrowheads="1"/>
          </p:cNvSpPr>
          <p:nvPr/>
        </p:nvSpPr>
        <p:spPr bwMode="auto">
          <a:xfrm>
            <a:off x="228600" y="4732905"/>
            <a:ext cx="86868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12573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Answer the question below:</a:t>
            </a:r>
            <a:endParaRPr lang="en-US" dirty="0" smtClean="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1257300" algn="l"/>
              </a:tabLst>
            </a:pPr>
            <a:endPar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12573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Write the 4 Characteristics of Mammals. </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(They are Highlighted at top of each page,  </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click Mammals Page 2, 3, and 4 at bottom </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r>
              <a:rPr kumimoji="0" lang="en-US"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of each page.)</a:t>
            </a:r>
            <a:endParaRPr kumimoji="0" lang="en-US" b="0" i="0" u="none" strike="noStrike" cap="none" normalizeH="0" baseline="0" dirty="0" smtClean="0">
              <a:ln>
                <a:noFill/>
              </a:ln>
              <a:solidFill>
                <a:schemeClr val="tx1"/>
              </a:solidFill>
              <a:effectLst/>
              <a:latin typeface="Arial" pitchFamily="34" charset="0"/>
            </a:endParaRPr>
          </a:p>
        </p:txBody>
      </p:sp>
      <p:pic>
        <p:nvPicPr>
          <p:cNvPr id="12" name="MSj00750280000[1].wav">
            <a:hlinkClick r:id="" action="ppaction://media"/>
          </p:cNvPr>
          <p:cNvPicPr>
            <a:picLocks noRot="1" noChangeAspect="1"/>
          </p:cNvPicPr>
          <p:nvPr>
            <a:wavAudioFile r:embed="rId1" name="MSj00750280000[1].wav"/>
          </p:nvPr>
        </p:nvPicPr>
        <p:blipFill>
          <a:blip r:embed="rId6" cstate="print"/>
          <a:stretch>
            <a:fillRect/>
          </a:stretch>
        </p:blipFill>
        <p:spPr>
          <a:xfrm>
            <a:off x="8686800" y="6324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73" fill="hold"/>
                                        <p:tgtEl>
                                          <p:spTgt spid="12"/>
                                        </p:tgtEl>
                                      </p:cBhvr>
                                    </p:cmd>
                                  </p:childTnLst>
                                </p:cTn>
                              </p:par>
                              <p:par>
                                <p:cTn id="7" presetID="45" presetClass="entr" presetSubtype="0" fill="hold" grpId="0" nodeType="withEffect">
                                  <p:stCondLst>
                                    <p:cond delay="0"/>
                                  </p:stCondLst>
                                  <p:iterate type="lt">
                                    <p:tmPct val="10000"/>
                                  </p:iterate>
                                  <p:childTnLst>
                                    <p:set>
                                      <p:cBhvr>
                                        <p:cTn id="8" dur="1" fill="hold">
                                          <p:stCondLst>
                                            <p:cond delay="0"/>
                                          </p:stCondLst>
                                        </p:cTn>
                                        <p:tgtEl>
                                          <p:spTgt spid="2050"/>
                                        </p:tgtEl>
                                        <p:attrNameLst>
                                          <p:attrName>style.visibility</p:attrName>
                                        </p:attrNameLst>
                                      </p:cBhvr>
                                      <p:to>
                                        <p:strVal val="visible"/>
                                      </p:to>
                                    </p:set>
                                    <p:animEffect transition="in" filter="fade">
                                      <p:cBhvr>
                                        <p:cTn id="9" dur="1000"/>
                                        <p:tgtEl>
                                          <p:spTgt spid="2050"/>
                                        </p:tgtEl>
                                      </p:cBhvr>
                                    </p:animEffect>
                                    <p:anim calcmode="lin" valueType="num">
                                      <p:cBhvr>
                                        <p:cTn id="10" dur="1000" fill="hold"/>
                                        <p:tgtEl>
                                          <p:spTgt spid="2050"/>
                                        </p:tgtEl>
                                        <p:attrNameLst>
                                          <p:attrName>ppt_w</p:attrName>
                                        </p:attrNameLst>
                                      </p:cBhvr>
                                      <p:tavLst>
                                        <p:tav tm="0" fmla="#ppt_w*sin(2.5*pi*$)">
                                          <p:val>
                                            <p:fltVal val="0"/>
                                          </p:val>
                                        </p:tav>
                                        <p:tav tm="100000">
                                          <p:val>
                                            <p:fltVal val="1"/>
                                          </p:val>
                                        </p:tav>
                                      </p:tavLst>
                                    </p:anim>
                                    <p:anim calcmode="lin" valueType="num">
                                      <p:cBhvr>
                                        <p:cTn id="11" dur="1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20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Picture 1" descr="MCj04246940000[1]"/>
          <p:cNvPicPr>
            <a:picLocks noChangeAspect="1" noChangeArrowheads="1"/>
          </p:cNvPicPr>
          <p:nvPr/>
        </p:nvPicPr>
        <p:blipFill>
          <a:blip r:embed="rId2" cstate="print"/>
          <a:srcRect/>
          <a:stretch>
            <a:fillRect/>
          </a:stretch>
        </p:blipFill>
        <p:spPr bwMode="auto">
          <a:xfrm>
            <a:off x="381000" y="228600"/>
            <a:ext cx="581025" cy="1038225"/>
          </a:xfrm>
          <a:prstGeom prst="rect">
            <a:avLst/>
          </a:prstGeom>
          <a:noFill/>
        </p:spPr>
      </p:pic>
      <p:sp>
        <p:nvSpPr>
          <p:cNvPr id="27651" name="Rectangle 3"/>
          <p:cNvSpPr>
            <a:spLocks noChangeArrowheads="1"/>
          </p:cNvSpPr>
          <p:nvPr/>
        </p:nvSpPr>
        <p:spPr bwMode="auto">
          <a:xfrm>
            <a:off x="457201" y="-475"/>
            <a:ext cx="8458200"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715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tab pos="571500" algn="l"/>
              </a:tabLst>
            </a:pPr>
            <a:endParaRPr lang="en-US" sz="1600" b="1" dirty="0" smtClean="0">
              <a:latin typeface="Franklin Gothic Book"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Step 2</a:t>
            </a:r>
          </a:p>
          <a:p>
            <a:pPr marL="0" marR="0" lvl="0" indent="0" algn="l" defTabSz="914400" rtl="0" eaLnBrk="1" fontAlgn="base" latinLnBrk="0" hangingPunct="1">
              <a:lnSpc>
                <a:spcPct val="100000"/>
              </a:lnSpc>
              <a:spcBef>
                <a:spcPct val="0"/>
              </a:spcBef>
              <a:spcAft>
                <a:spcPct val="0"/>
              </a:spcAft>
              <a:buClrTx/>
              <a:buSzTx/>
              <a:buFontTx/>
              <a:buNone/>
              <a:tabLst>
                <a:tab pos="571500" algn="l"/>
              </a:tabLst>
            </a:pP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Type in the website:</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hlinkClick r:id="rId3"/>
              </a:rPr>
              <a:t>http://www.enchantedlearning.com/subjects/mammals/index.shtml</a:t>
            </a:r>
            <a:endPar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Pick an animal that you are interested in from the highlighted 	names. </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Click the name of your animal.</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Look at the information on the website and answer the 	following questions:</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Describe what your mammal looks like (size, color)</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Where does your mammal live?</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5715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Would your animal make a good pet?</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fade">
                                      <p:cBhvr>
                                        <p:cTn id="7" dur="770" decel="100000"/>
                                        <p:tgtEl>
                                          <p:spTgt spid="27649"/>
                                        </p:tgtEl>
                                      </p:cBhvr>
                                    </p:animEffect>
                                    <p:animScale>
                                      <p:cBhvr>
                                        <p:cTn id="8" dur="770" decel="100000"/>
                                        <p:tgtEl>
                                          <p:spTgt spid="27649"/>
                                        </p:tgtEl>
                                      </p:cBhvr>
                                      <p:from x="10000" y="10000"/>
                                      <p:to x="200000" y="450000"/>
                                    </p:animScale>
                                    <p:animScale>
                                      <p:cBhvr>
                                        <p:cTn id="9" dur="1230" accel="100000" fill="hold">
                                          <p:stCondLst>
                                            <p:cond delay="770"/>
                                          </p:stCondLst>
                                        </p:cTn>
                                        <p:tgtEl>
                                          <p:spTgt spid="27649"/>
                                        </p:tgtEl>
                                      </p:cBhvr>
                                      <p:from x="200000" y="450000"/>
                                      <p:to x="100000" y="100000"/>
                                    </p:animScale>
                                    <p:set>
                                      <p:cBhvr>
                                        <p:cTn id="10" dur="770" fill="hold"/>
                                        <p:tgtEl>
                                          <p:spTgt spid="27649"/>
                                        </p:tgtEl>
                                        <p:attrNameLst>
                                          <p:attrName>ppt_x</p:attrName>
                                        </p:attrNameLst>
                                      </p:cBhvr>
                                      <p:to>
                                        <p:strVal val="(0.5)"/>
                                      </p:to>
                                    </p:set>
                                    <p:anim from="(0.5)" to="(#ppt_x)" calcmode="lin" valueType="num">
                                      <p:cBhvr>
                                        <p:cTn id="11" dur="1230" accel="100000" fill="hold">
                                          <p:stCondLst>
                                            <p:cond delay="770"/>
                                          </p:stCondLst>
                                        </p:cTn>
                                        <p:tgtEl>
                                          <p:spTgt spid="27649"/>
                                        </p:tgtEl>
                                        <p:attrNameLst>
                                          <p:attrName>ppt_x</p:attrName>
                                        </p:attrNameLst>
                                      </p:cBhvr>
                                    </p:anim>
                                    <p:set>
                                      <p:cBhvr>
                                        <p:cTn id="12" dur="770" fill="hold"/>
                                        <p:tgtEl>
                                          <p:spTgt spid="27649"/>
                                        </p:tgtEl>
                                        <p:attrNameLst>
                                          <p:attrName>ppt_y</p:attrName>
                                        </p:attrNameLst>
                                      </p:cBhvr>
                                      <p:to>
                                        <p:strVal val="(#ppt_y+0.4)"/>
                                      </p:to>
                                    </p:set>
                                    <p:anim from="(#ppt_y+0.4)" to="(#ppt_y)" calcmode="lin" valueType="num">
                                      <p:cBhvr>
                                        <p:cTn id="13" dur="1230" accel="100000" fill="hold">
                                          <p:stCondLst>
                                            <p:cond delay="770"/>
                                          </p:stCondLst>
                                        </p:cTn>
                                        <p:tgtEl>
                                          <p:spTgt spid="2764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8673" name="Picture 1" descr="MCj04361050000[1]"/>
          <p:cNvPicPr>
            <a:picLocks noChangeAspect="1" noChangeArrowheads="1"/>
          </p:cNvPicPr>
          <p:nvPr/>
        </p:nvPicPr>
        <p:blipFill>
          <a:blip r:embed="rId2" cstate="print"/>
          <a:srcRect/>
          <a:stretch>
            <a:fillRect/>
          </a:stretch>
        </p:blipFill>
        <p:spPr bwMode="auto">
          <a:xfrm>
            <a:off x="304800" y="381000"/>
            <a:ext cx="1143000" cy="914400"/>
          </a:xfrm>
          <a:prstGeom prst="rect">
            <a:avLst/>
          </a:prstGeom>
          <a:noFill/>
        </p:spPr>
      </p:pic>
      <p:sp>
        <p:nvSpPr>
          <p:cNvPr id="28675" name="Rectangle 3"/>
          <p:cNvSpPr>
            <a:spLocks noChangeArrowheads="1"/>
          </p:cNvSpPr>
          <p:nvPr/>
        </p:nvSpPr>
        <p:spPr bwMode="auto">
          <a:xfrm>
            <a:off x="228600" y="381000"/>
            <a:ext cx="868680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2573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r>
              <a:rPr kumimoji="0" lang="en-US" sz="16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            </a:t>
            </a: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Step 3</a:t>
            </a: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Type in the website below:</a:t>
            </a:r>
          </a:p>
          <a:p>
            <a:pPr marL="0" marR="0" lvl="0" indent="0" algn="l" defTabSz="914400" rtl="0" eaLnBrk="0" fontAlgn="base" latinLnBrk="0" hangingPunct="0">
              <a:lnSpc>
                <a:spcPct val="100000"/>
              </a:lnSpc>
              <a:spcBef>
                <a:spcPct val="0"/>
              </a:spcBef>
              <a:spcAft>
                <a:spcPct val="0"/>
              </a:spcAft>
              <a:buClrTx/>
              <a:buSzTx/>
              <a:buFontTx/>
              <a:buChar char="•"/>
              <a:tabLst>
                <a:tab pos="1257300" algn="l"/>
              </a:tabLst>
            </a:pP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hlinkClick r:id="rId3"/>
              </a:rPr>
              <a:t>http://switchzoo.com/zoo.htm</a:t>
            </a:r>
            <a:endPar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257300" algn="l"/>
              </a:tabLst>
            </a:pP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Create a new mammal by switching around animal body parts.</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Answer the following questions:</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What does your new animal look like?</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Where will your mammal live?</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Would your mammal make a good pet?</a:t>
            </a:r>
            <a:endParaRPr kumimoji="0" lang="en-US" sz="24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1257300" algn="l"/>
              </a:tabLst>
            </a:pPr>
            <a:r>
              <a:rPr kumimoji="0" lang="en-US" sz="2400" b="1" i="0" u="none" strike="noStrike" cap="none" normalizeH="0" baseline="0" dirty="0" smtClean="0">
                <a:ln>
                  <a:noFill/>
                </a:ln>
                <a:solidFill>
                  <a:schemeClr val="tx1"/>
                </a:solidFill>
                <a:effectLst/>
                <a:latin typeface="Franklin Gothic Book" pitchFamily="34" charset="0"/>
                <a:ea typeface="Times New Roman" pitchFamily="18" charset="0"/>
                <a:cs typeface="Arial" pitchFamily="34" charset="0"/>
              </a:rPr>
              <a:t>Why should the zoo include your animal in their new exhibit?</a:t>
            </a: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8673"/>
                                        </p:tgtEl>
                                        <p:attrNameLst>
                                          <p:attrName>style.visibility</p:attrName>
                                        </p:attrNameLst>
                                      </p:cBhvr>
                                      <p:to>
                                        <p:strVal val="visible"/>
                                      </p:to>
                                    </p:set>
                                    <p:anim calcmode="lin" valueType="num">
                                      <p:cBhvr>
                                        <p:cTn id="7" dur="500" fill="hold"/>
                                        <p:tgtEl>
                                          <p:spTgt spid="28673"/>
                                        </p:tgtEl>
                                        <p:attrNameLst>
                                          <p:attrName>ppt_w</p:attrName>
                                        </p:attrNameLst>
                                      </p:cBhvr>
                                      <p:tavLst>
                                        <p:tav tm="0">
                                          <p:val>
                                            <p:fltVal val="0"/>
                                          </p:val>
                                        </p:tav>
                                        <p:tav tm="100000">
                                          <p:val>
                                            <p:strVal val="#ppt_w"/>
                                          </p:val>
                                        </p:tav>
                                      </p:tavLst>
                                    </p:anim>
                                    <p:anim calcmode="lin" valueType="num">
                                      <p:cBhvr>
                                        <p:cTn id="8" dur="500" fill="hold"/>
                                        <p:tgtEl>
                                          <p:spTgt spid="28673"/>
                                        </p:tgtEl>
                                        <p:attrNameLst>
                                          <p:attrName>ppt_h</p:attrName>
                                        </p:attrNameLst>
                                      </p:cBhvr>
                                      <p:tavLst>
                                        <p:tav tm="0">
                                          <p:val>
                                            <p:fltVal val="0"/>
                                          </p:val>
                                        </p:tav>
                                        <p:tav tm="100000">
                                          <p:val>
                                            <p:strVal val="#ppt_h"/>
                                          </p:val>
                                        </p:tav>
                                      </p:tavLst>
                                    </p:anim>
                                    <p:anim calcmode="lin" valueType="num">
                                      <p:cBhvr>
                                        <p:cTn id="9" dur="500" fill="hold"/>
                                        <p:tgtEl>
                                          <p:spTgt spid="28673"/>
                                        </p:tgtEl>
                                        <p:attrNameLst>
                                          <p:attrName>style.rotation</p:attrName>
                                        </p:attrNameLst>
                                      </p:cBhvr>
                                      <p:tavLst>
                                        <p:tav tm="0">
                                          <p:val>
                                            <p:fltVal val="360"/>
                                          </p:val>
                                        </p:tav>
                                        <p:tav tm="100000">
                                          <p:val>
                                            <p:fltVal val="0"/>
                                          </p:val>
                                        </p:tav>
                                      </p:tavLst>
                                    </p:anim>
                                    <p:animEffect transition="in" filter="fade">
                                      <p:cBhvr>
                                        <p:cTn id="10" dur="500"/>
                                        <p:tgtEl>
                                          <p:spTgt spid="28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TotalTime>
  <Words>495</Words>
  <Application>Microsoft Office PowerPoint</Application>
  <PresentationFormat>On-screen Show (4:3)</PresentationFormat>
  <Paragraphs>86</Paragraphs>
  <Slides>13</Slides>
  <Notes>1</Notes>
  <HiddenSlides>0</HiddenSlides>
  <MMClips>9</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Magnificent Mammals</vt:lpstr>
      <vt:lpstr>Unit Summary</vt:lpstr>
      <vt:lpstr>Slide 3</vt:lpstr>
      <vt:lpstr>Curriculum Framing Questions</vt:lpstr>
      <vt:lpstr>Mammal Habitat Diorama Project</vt:lpstr>
      <vt:lpstr>Slide 6</vt:lpstr>
      <vt:lpstr>Slide 7</vt:lpstr>
      <vt:lpstr>Slide 8</vt:lpstr>
      <vt:lpstr>Slide 9</vt:lpstr>
      <vt:lpstr>My Goals For The Course</vt:lpstr>
      <vt:lpstr>Goals For My Students</vt:lpstr>
      <vt:lpstr>Gauging Student Needs Assessment </vt:lpstr>
      <vt:lpstr>Request For Feedback</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Magnificent Mammals</dc:title>
  <dc:creator>Administrator</dc:creator>
  <cp:lastModifiedBy>Administrator</cp:lastModifiedBy>
  <cp:revision>56</cp:revision>
  <dcterms:created xsi:type="dcterms:W3CDTF">2009-11-11T19:19:37Z</dcterms:created>
  <dcterms:modified xsi:type="dcterms:W3CDTF">2009-11-19T16:47:19Z</dcterms:modified>
</cp:coreProperties>
</file>